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1" r:id="rId3"/>
    <p:sldId id="290" r:id="rId4"/>
    <p:sldId id="292" r:id="rId5"/>
    <p:sldId id="293" r:id="rId6"/>
    <p:sldId id="262" r:id="rId7"/>
    <p:sldId id="282" r:id="rId8"/>
    <p:sldId id="329" r:id="rId9"/>
    <p:sldId id="328" r:id="rId10"/>
    <p:sldId id="296" r:id="rId11"/>
    <p:sldId id="297" r:id="rId12"/>
    <p:sldId id="340" r:id="rId13"/>
    <p:sldId id="341" r:id="rId14"/>
    <p:sldId id="342" r:id="rId15"/>
    <p:sldId id="298" r:id="rId16"/>
    <p:sldId id="272" r:id="rId17"/>
    <p:sldId id="276" r:id="rId18"/>
    <p:sldId id="299" r:id="rId19"/>
    <p:sldId id="300" r:id="rId20"/>
    <p:sldId id="304" r:id="rId21"/>
    <p:sldId id="273" r:id="rId22"/>
    <p:sldId id="303" r:id="rId23"/>
    <p:sldId id="288" r:id="rId24"/>
    <p:sldId id="301" r:id="rId25"/>
    <p:sldId id="339" r:id="rId26"/>
    <p:sldId id="330" r:id="rId27"/>
    <p:sldId id="279" r:id="rId28"/>
    <p:sldId id="334" r:id="rId29"/>
    <p:sldId id="335" r:id="rId30"/>
    <p:sldId id="336" r:id="rId31"/>
    <p:sldId id="337" r:id="rId32"/>
    <p:sldId id="333" r:id="rId33"/>
    <p:sldId id="338" r:id="rId34"/>
    <p:sldId id="263" r:id="rId35"/>
    <p:sldId id="284" r:id="rId36"/>
    <p:sldId id="285" r:id="rId37"/>
    <p:sldId id="294" r:id="rId38"/>
    <p:sldId id="260" r:id="rId39"/>
    <p:sldId id="264" r:id="rId40"/>
    <p:sldId id="265" r:id="rId41"/>
    <p:sldId id="266" r:id="rId42"/>
    <p:sldId id="267" r:id="rId43"/>
    <p:sldId id="268" r:id="rId44"/>
    <p:sldId id="283" r:id="rId45"/>
    <p:sldId id="343" r:id="rId46"/>
    <p:sldId id="344" r:id="rId47"/>
    <p:sldId id="345" r:id="rId48"/>
    <p:sldId id="346" r:id="rId49"/>
    <p:sldId id="347" r:id="rId50"/>
    <p:sldId id="348" r:id="rId51"/>
    <p:sldId id="269" r:id="rId52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8" autoAdjust="0"/>
    <p:restoredTop sz="90951"/>
  </p:normalViewPr>
  <p:slideViewPr>
    <p:cSldViewPr>
      <p:cViewPr varScale="1">
        <p:scale>
          <a:sx n="140" d="100"/>
          <a:sy n="140" d="100"/>
        </p:scale>
        <p:origin x="1608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26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6303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51" y="1563688"/>
            <a:ext cx="457634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48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Alpha</a:t>
            </a:r>
            <a:r>
              <a:rPr lang="en-US" dirty="0" smtClean="0"/>
              <a:t>: </a:t>
            </a:r>
            <a:r>
              <a:rPr lang="en-US" dirty="0" smtClean="0"/>
              <a:t>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predictive auto-encoder on V2, V3 produces some learning benefits.</a:t>
            </a:r>
          </a:p>
          <a:p>
            <a:r>
              <a:rPr lang="en-US" dirty="0" smtClean="0"/>
              <a:t>Multimodal Mutual Learning: Auditory and visual pathways train each-other to recognize and name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~4x connections      </a:t>
            </a:r>
            <a:r>
              <a:rPr lang="en-US" sz="2400" dirty="0" smtClean="0"/>
              <a:t>(2x directions, superficial and deep)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190625"/>
            <a:ext cx="9067799" cy="5791199"/>
          </a:xfrm>
        </p:spPr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b="1" dirty="0"/>
              <a:t>Attentional dynamics</a:t>
            </a:r>
          </a:p>
          <a:p>
            <a:pPr lvl="2"/>
            <a:r>
              <a:rPr lang="en-US" sz="2000" dirty="0"/>
              <a:t>Deep layers particularly important for top-down</a:t>
            </a:r>
          </a:p>
          <a:p>
            <a:pPr lvl="2"/>
            <a:r>
              <a:rPr lang="en-US" sz="2000" dirty="0"/>
              <a:t>Multiplicative, normalization </a:t>
            </a:r>
            <a:r>
              <a:rPr lang="en-US" sz="2000" dirty="0" smtClean="0"/>
              <a:t>dynamics</a:t>
            </a:r>
            <a:endParaRPr lang="en-US" dirty="0"/>
          </a:p>
          <a:p>
            <a:pPr lvl="1"/>
            <a:r>
              <a:rPr lang="en-US" sz="2400" b="1" dirty="0"/>
              <a:t>Predictive learning</a:t>
            </a:r>
            <a:r>
              <a:rPr lang="en-US" sz="2400" dirty="0"/>
              <a:t> </a:t>
            </a:r>
          </a:p>
          <a:p>
            <a:pPr lvl="2"/>
            <a:r>
              <a:rPr lang="en-US" sz="2000" dirty="0"/>
              <a:t>Context from t-1 to predict at time t (SRN)</a:t>
            </a:r>
          </a:p>
          <a:p>
            <a:pPr lvl="2"/>
            <a:r>
              <a:rPr lang="en-US" sz="2000" dirty="0"/>
              <a:t>Time updates every 100 </a:t>
            </a:r>
            <a:r>
              <a:rPr lang="en-US" sz="2000" dirty="0" err="1"/>
              <a:t>msec</a:t>
            </a:r>
            <a:r>
              <a:rPr lang="en-US" sz="2000" dirty="0"/>
              <a:t> (10 Hz, alpha)</a:t>
            </a:r>
          </a:p>
          <a:p>
            <a:pPr lvl="2"/>
            <a:r>
              <a:rPr lang="en-US" sz="2000" dirty="0"/>
              <a:t>Thalamic relay cells (TRC) </a:t>
            </a:r>
            <a:r>
              <a:rPr lang="en-US" sz="2000" dirty="0" smtClean="0"/>
              <a:t>substrate </a:t>
            </a:r>
            <a:r>
              <a:rPr lang="en-US" sz="2000" dirty="0"/>
              <a:t>for local auto-encoder </a:t>
            </a:r>
            <a:r>
              <a:rPr lang="en-US" sz="2000" dirty="0" smtClean="0"/>
              <a:t>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b="1" dirty="0" smtClean="0"/>
              <a:t>Superficial cortical layers</a:t>
            </a:r>
            <a:r>
              <a:rPr lang="en-US" dirty="0" smtClean="0"/>
              <a:t> = basic Hopfield / Boltzmann style recurrent network</a:t>
            </a:r>
          </a:p>
          <a:p>
            <a:r>
              <a:rPr lang="en-US" b="1" dirty="0" smtClean="0"/>
              <a:t>Deep cortical layers &amp; thalamus</a:t>
            </a:r>
            <a:r>
              <a:rPr lang="en-US" dirty="0" smtClean="0"/>
              <a:t>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74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5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8400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7169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Dynamic Thresholds</a:t>
            </a:r>
            <a:br>
              <a:rPr lang="en-US" dirty="0" smtClean="0"/>
            </a:br>
            <a:r>
              <a:rPr lang="en-US" sz="2800" dirty="0" smtClean="0"/>
              <a:t>(Lim, McKee, </a:t>
            </a:r>
            <a:r>
              <a:rPr lang="en-US" sz="2800" dirty="0" err="1" smtClean="0"/>
              <a:t>Woloszyn</a:t>
            </a:r>
            <a:r>
              <a:rPr lang="en-US" sz="2800" dirty="0" smtClean="0"/>
              <a:t> et al., 2015)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 = passive viewing</a:t>
            </a:r>
          </a:p>
          <a:p>
            <a:r>
              <a:rPr lang="en-US" sz="2400" dirty="0" smtClean="0"/>
              <a:t>e = active task</a:t>
            </a:r>
          </a:p>
          <a:p>
            <a:endParaRPr lang="en-US" sz="2400" dirty="0"/>
          </a:p>
          <a:p>
            <a:r>
              <a:rPr lang="en-US" sz="2400" dirty="0" smtClean="0"/>
              <a:t>Threshold changes dynamically on a rapid time scale, as a function of short-term activity level!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6040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Functions of Deep/</a:t>
            </a:r>
            <a:r>
              <a:rPr lang="en-US" dirty="0" err="1" smtClean="0"/>
              <a:t>Thal</a:t>
            </a:r>
            <a:r>
              <a:rPr lang="en-US" dirty="0" smtClean="0"/>
              <a:t> </a:t>
            </a:r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Attentional dynamics</a:t>
            </a:r>
          </a:p>
          <a:p>
            <a:pPr lvl="1"/>
            <a:r>
              <a:rPr lang="en-US" dirty="0" smtClean="0"/>
              <a:t>Deep layers </a:t>
            </a:r>
            <a:r>
              <a:rPr lang="en-US" dirty="0" smtClean="0"/>
              <a:t>particularly important for </a:t>
            </a:r>
            <a:r>
              <a:rPr lang="en-US" dirty="0" smtClean="0"/>
              <a:t>top-down</a:t>
            </a:r>
          </a:p>
          <a:p>
            <a:pPr lvl="1"/>
            <a:r>
              <a:rPr lang="en-US" dirty="0" smtClean="0"/>
              <a:t>Multiplicative, normalization dynamics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Predictive learning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Context from t-1 to predict at time t (SRN)</a:t>
            </a:r>
          </a:p>
          <a:p>
            <a:pPr lvl="1"/>
            <a:r>
              <a:rPr lang="en-US" dirty="0" smtClean="0"/>
              <a:t>Time updates every 100 </a:t>
            </a:r>
            <a:r>
              <a:rPr lang="en-US" dirty="0" err="1" smtClean="0"/>
              <a:t>msec</a:t>
            </a:r>
            <a:r>
              <a:rPr lang="en-US" dirty="0" smtClean="0"/>
              <a:t> (10 Hz, alpha)</a:t>
            </a:r>
            <a:endParaRPr lang="en-US" dirty="0"/>
          </a:p>
          <a:p>
            <a:pPr lvl="1"/>
            <a:r>
              <a:rPr lang="en-US" dirty="0" smtClean="0"/>
              <a:t>Thalamic </a:t>
            </a:r>
            <a:r>
              <a:rPr lang="en-US" dirty="0" smtClean="0"/>
              <a:t>relay cells (TRC) are substrate for local auto-encoder </a:t>
            </a:r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14496</TotalTime>
  <Words>1582</Words>
  <Application>Microsoft Macintosh PowerPoint</Application>
  <PresentationFormat>Custom</PresentationFormat>
  <Paragraphs>213</Paragraphs>
  <Slides>51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 Unicode MS</vt:lpstr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The Emergence of Symbolic Cognition from Sensory-Motor Dynamics</vt:lpstr>
      <vt:lpstr>Cognitively: What is Vision For?</vt:lpstr>
      <vt:lpstr>Recurrent Processing -&gt; Consciousness (Lamme, 2006)</vt:lpstr>
      <vt:lpstr>Attention and Consciousness</vt:lpstr>
      <vt:lpstr>Superficial Attractor / Constraint Satisfaction Network</vt:lpstr>
      <vt:lpstr>Leabra Biologically-based   Cognitive Architecture</vt:lpstr>
      <vt:lpstr>Thalamocortical Loop Biology (Sherman &amp; Guillery, 2006)</vt:lpstr>
      <vt:lpstr>Thalamocortical Mysteries</vt:lpstr>
      <vt:lpstr>Two Functions of Deep/Thal Circuit</vt:lpstr>
      <vt:lpstr>Deep Dominates Feedback</vt:lpstr>
      <vt:lpstr>Deep Attentional Dynamics (Reynolds &amp; Heeger, 2009; Grossberg, 1999)</vt:lpstr>
      <vt:lpstr>DeepLeabra Attentional Dynamics</vt:lpstr>
      <vt:lpstr>Attentional Dynamics Results</vt:lpstr>
      <vt:lpstr>DeepLeabra Predictive Learning</vt:lpstr>
      <vt:lpstr>DeepLeabra</vt:lpstr>
      <vt:lpstr>Deep Alpha: Key Biological Data</vt:lpstr>
      <vt:lpstr>Thalamocortical Mysteries</vt:lpstr>
      <vt:lpstr>Current Results</vt:lpstr>
      <vt:lpstr>3D Virtual Reality Learning</vt:lpstr>
      <vt:lpstr>Very Preliminary Results..</vt:lpstr>
      <vt:lpstr>Predictive Auto-Encoding Supports Figure-Ground Segregation</vt:lpstr>
      <vt:lpstr>Full Brain Interactions: OFC, FEF..</vt:lpstr>
      <vt:lpstr>Problems with Recurrent Connectivity</vt:lpstr>
      <vt:lpstr>Summary: Two Networks in One</vt:lpstr>
      <vt:lpstr>Big Picture</vt:lpstr>
      <vt:lpstr>Thanks To</vt:lpstr>
      <vt:lpstr>Extras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Bidirectional Object Recognition (e.g., O’Reilly et al., 2013)</vt:lpstr>
      <vt:lpstr>Benefit of Bidirectionality: Robust to Partial Occlusion</vt:lpstr>
      <vt:lpstr>Human Data (Wyatte et al, 2012)</vt:lpstr>
      <vt:lpstr>But…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Test Application: Learning Early Visual Structure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144</cp:revision>
  <dcterms:created xsi:type="dcterms:W3CDTF">2009-03-18T06:10:11Z</dcterms:created>
  <dcterms:modified xsi:type="dcterms:W3CDTF">2017-04-04T05:13:22Z</dcterms:modified>
</cp:coreProperties>
</file>